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Nunito Medium"/>
      <p:regular r:id="rId38"/>
      <p:bold r:id="rId39"/>
      <p:italic r:id="rId40"/>
      <p:boldItalic r:id="rId41"/>
    </p:embeddedFont>
    <p:embeddedFont>
      <p:font typeface="Nunito Black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Medium-italic.fntdata"/><Relationship Id="rId20" Type="http://schemas.openxmlformats.org/officeDocument/2006/relationships/slide" Target="slides/slide15.xml"/><Relationship Id="rId42" Type="http://schemas.openxmlformats.org/officeDocument/2006/relationships/font" Target="fonts/NunitoBlack-bold.fntdata"/><Relationship Id="rId41" Type="http://schemas.openxmlformats.org/officeDocument/2006/relationships/font" Target="fonts/Nunito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NunitoBlack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NunitoMedium-bold.fntdata"/><Relationship Id="rId16" Type="http://schemas.openxmlformats.org/officeDocument/2006/relationships/slide" Target="slides/slide11.xml"/><Relationship Id="rId38" Type="http://schemas.openxmlformats.org/officeDocument/2006/relationships/font" Target="fonts/Nunito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안녕하십니까 에티버스러닝 ai12기 8팀 발표를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저희는 음성 ai 챗봇을 만들었구요. 저는 발표자 정승연 이라고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7ae6a109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7ae6a109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(쓰여져 있는대로 말하기)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7ae6a109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7ae6a109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(쓰여져 있는대로 말하기)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7ae6a109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67ae6a109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(쓰여져 있는대로 말하기)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42a660c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42a660c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앱 제어쪽은 사용한게 너무 많기 때문에 대중적으로 사용되는 날씨로 어떻게 만들었는지 알려드리겠습니다.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(쓰여져 있는대로 말하기)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813b84b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813b84b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(쓰여져 있는대로 말하기)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7ae6a10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67ae6a10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먼저 저희 사람들은 언제나 편한 것을 찾으면서 기술이 발전해 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지금 보이는 그림처럼 말로써 컴퓨터를 제어가 가능하게 되면 좀 더 빠르고 효율적이게 일 처리가 가능할 것이고,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더 나아가서 (자비스 그림들 보여주며) 현재 마크 주커버그와 엘론 머스크가 주목하고 있는 기술에 좀 더 다가갈 수 있을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(쓰여져 있는거 말하기)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52f640f81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752f640f81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이건 3d 작업을 한 내용입니다.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52f640f8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752f640f8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52f640f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752f640f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작업을 했지만 시기도 짧고 연동도 잘 안돼서 실패로 돌아갔습니다.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42a660c5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42a660c5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0f628c34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0f628c34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7ae6a109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67ae6a109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아직 많이 미흡한 부분이 있지만 그래도 좋게 봐주시면 감사하겠습니다.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752f640f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752f640f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0f628c34b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60f628c34b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저희에게 큰 도움을 주신 많은 코드 개발자 님들에게 감사의 말씀을 드립니다.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목소리 출처가 된 아이네님에게도 감사의 말씀을 드립니다.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42a660c5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742a660c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6dd66a3ba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6dd66a3ba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이상 저희 프로젝트를 봐주셔서 정말 감사합니다.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(안녕~) 보여주고 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0f628c34b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0f628c34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프로젝트 팀 구성 및 역할에 대해 말씀 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조장으론 정승연, 그리고 조원들은 이재민, 윤가현, 최우진 총 4명으로 구성 되어있고,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(각자의 역할을 말한다.)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0f628c34b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0f628c34b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이제 왜 이 프로젝트를 했냐에 대한 얘기를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저희는 처음 챗봇처럼 말하고 답변을 얻는 그런 형식으로 할려고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하지만 대내외 적으로 그런건 많이 있고 좀 더 사람들에게 도움이 되고 싶은 것을 찾다보니,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눈이 불편하신 분들은 컴퓨터를 하기 많이 힘드시겠다 라는 생각을 가지고,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컴퓨터를 말로써 제어가 가능하게 끔 만들었습니다.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그리고 이 기술은 범용적으로도 좋게 사용이 될거라 생각이 들어서 이러한 주제를 정한것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0f628c34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0f628c34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단순하게 설명을 드리면 행동을 컴퓨터에게 말을 해주면 stt로 변환해서 인식하고 명령을 수행합니다.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그리고 tts로 알려줍니다.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(예시를 보여주면서)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예시를 간단하게 보여드리자면 저희가 크롬을 열어달라 하면 열어주고 말로 알려주는 그러한 내용입니다.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0f628c34b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0f628c34b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VITS라는 모듈을 사용을 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모델은 Glow-TTS와 HiFi-GAN을 동시에 학습시킨 모델이라고 볼 수 있고, 안정적으로 학습을 시켜서 성능이 뛰어난 end-to-end 모델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(질문이 들어오면) 사용 가능한 모델이 이거 밖에 없어서 뭐라 설명드리기 힘듭니다. 자세한건 저도 모르겠습니다.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0f628c34b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0f628c34b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whisper를 사용해서 음성파일에 텍스트를 자동으로 만들어 주었고, g2pk2로 발음을 교정했습니다.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koran single speaker speech dataset은 음성데이터를 학습 시키기 위해서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42a660c5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42a660c5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kss를 사전학습한 이유는 저희의 데이터가 완전히 괜찮은게 없어서 미리 좋은 데이터로 사전학습을 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사전학습한 데이터로 파인튜닝을 해서 목소리를 합성했습니다. 그 후에 전처리 과정을 보여드리겠습니다.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7ae6a109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7ae6a109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전처리를 위해 원클릭빗을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이게 작동하는 원리는,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파일 이름을 바꿔주고 mp3 파일이나 wav파일로 변경해줍니다. 그리고 음성 시간을 기준으로 잘라주는 작업을 해주고,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whisper에서 텍스트로 만들어주고, vit을 실행합니다.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그런 다음 폴더 경로를 지정해주고 그곳에 json 파일을 만듭니다.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 json파일을 정규화 해주고 이름을 음성파일이랑 같이 맞춰줍니다. 그 후에 모음자음으로 뜯고,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train.txt파일로 변환해서 내보냅니다.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O7AyTXMN4Leu-39Sh-hcJ8orut22brj6/view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://drive.google.com/file/d/1rvEgg9EZ0tB43ijj7AyBkxGVU-vhqIP8/view" TargetMode="External"/><Relationship Id="rId6" Type="http://schemas.openxmlformats.org/officeDocument/2006/relationships/hyperlink" Target="http://drive.google.com/file/d/1ZWpH4-PWubm4lS2z1gB0dE_ODCTf7l_c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ri8rWsmxVvovWhA2vfkg0ntXrJ9qWjQ9/view" TargetMode="External"/><Relationship Id="rId4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hyperlink" Target="http://drive.google.com/file/d/1shNiFHjMq3jpgAn_wexOTliAKSSIHMlE/view" TargetMode="External"/><Relationship Id="rId6" Type="http://schemas.openxmlformats.org/officeDocument/2006/relationships/image" Target="../media/image41.jpg"/><Relationship Id="rId7" Type="http://schemas.openxmlformats.org/officeDocument/2006/relationships/image" Target="../media/image5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gbPKekX1Q7aRCQrwBXDBQKCCoRvMOrf3/view" TargetMode="External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hyperlink" Target="https://ratsgo.github.io/speechbook/docs/am/gmm#gaussian-mixture-model-1" TargetMode="External"/><Relationship Id="rId11" Type="http://schemas.openxmlformats.org/officeDocument/2006/relationships/hyperlink" Target="https://www.kaggle.com/datasets/bryanpark/korean-single-speaker-speech-dataset" TargetMode="External"/><Relationship Id="rId22" Type="http://schemas.openxmlformats.org/officeDocument/2006/relationships/hyperlink" Target="https://www.tensorflow.org/text/guide/word_embeddings?hl=ko" TargetMode="External"/><Relationship Id="rId10" Type="http://schemas.openxmlformats.org/officeDocument/2006/relationships/hyperlink" Target="https://github.com/tenebo/g2pk2" TargetMode="External"/><Relationship Id="rId21" Type="http://schemas.openxmlformats.org/officeDocument/2006/relationships/hyperlink" Target="https://databricks.com/blog/2019/04/30/understanding-dynamic-time-warping.html" TargetMode="External"/><Relationship Id="rId13" Type="http://schemas.openxmlformats.org/officeDocument/2006/relationships/image" Target="../media/image49.png"/><Relationship Id="rId12" Type="http://schemas.openxmlformats.org/officeDocument/2006/relationships/hyperlink" Target="https://www.kaggle.com/datasets/bryanpark/korean-single-speaker-speech-dataset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hat.openai.com/" TargetMode="External"/><Relationship Id="rId4" Type="http://schemas.openxmlformats.org/officeDocument/2006/relationships/hyperlink" Target="https://github.com/ouor/vits/blob/main/README-ko.md" TargetMode="External"/><Relationship Id="rId9" Type="http://schemas.openxmlformats.org/officeDocument/2006/relationships/hyperlink" Target="https://github.com/tenebo/g2pk2" TargetMode="External"/><Relationship Id="rId15" Type="http://schemas.openxmlformats.org/officeDocument/2006/relationships/hyperlink" Target="https://www.youtube.com/@INE_" TargetMode="External"/><Relationship Id="rId14" Type="http://schemas.openxmlformats.org/officeDocument/2006/relationships/hyperlink" Target="https://www.twitch.tv/vo_ine" TargetMode="External"/><Relationship Id="rId17" Type="http://schemas.openxmlformats.org/officeDocument/2006/relationships/hyperlink" Target="https://www.letr.ai/explore/tech-20210723" TargetMode="External"/><Relationship Id="rId16" Type="http://schemas.openxmlformats.org/officeDocument/2006/relationships/hyperlink" Target="https://huggingface.co/" TargetMode="External"/><Relationship Id="rId5" Type="http://schemas.openxmlformats.org/officeDocument/2006/relationships/hyperlink" Target="https://github.com/ORI-Muchim/One-Click-VITS-Training/tree/main#usage" TargetMode="External"/><Relationship Id="rId19" Type="http://schemas.openxmlformats.org/officeDocument/2006/relationships/hyperlink" Target="https://kr.mathworks.com/help/dsp/ref/dsp.stft.html" TargetMode="External"/><Relationship Id="rId6" Type="http://schemas.openxmlformats.org/officeDocument/2006/relationships/hyperlink" Target="https://github.com/ORI-Muchim/One-Click-VITS-Training/tree/main#usage" TargetMode="External"/><Relationship Id="rId18" Type="http://schemas.openxmlformats.org/officeDocument/2006/relationships/hyperlink" Target="https://data-engineer.tistory.com/31/" TargetMode="External"/><Relationship Id="rId7" Type="http://schemas.openxmlformats.org/officeDocument/2006/relationships/hyperlink" Target="https://github.com/openai/whisper" TargetMode="External"/><Relationship Id="rId8" Type="http://schemas.openxmlformats.org/officeDocument/2006/relationships/hyperlink" Target="https://github.com/openai/whisper" TargetMode="Externa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s://d-tail.tistory.com/32" TargetMode="External"/><Relationship Id="rId10" Type="http://schemas.openxmlformats.org/officeDocument/2006/relationships/hyperlink" Target="https://docs.python.org/ko/3/library/multiprocessing.html" TargetMode="External"/><Relationship Id="rId13" Type="http://schemas.openxmlformats.org/officeDocument/2006/relationships/hyperlink" Target="https://docs.python.org/ko/3/library/io.html" TargetMode="External"/><Relationship Id="rId12" Type="http://schemas.openxmlformats.org/officeDocument/2006/relationships/hyperlink" Target="https://stackoverflow.com/questions/53376786/convert-byte-array-back-to-numpy-array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pythonguis.com/faq/cloud-around-the-text-in-qtextedit/" TargetMode="External"/><Relationship Id="rId4" Type="http://schemas.openxmlformats.org/officeDocument/2006/relationships/hyperlink" Target="https://openweathermap.org/api" TargetMode="External"/><Relationship Id="rId9" Type="http://schemas.openxmlformats.org/officeDocument/2006/relationships/hyperlink" Target="https://github.com/kmounlp/NER" TargetMode="External"/><Relationship Id="rId15" Type="http://schemas.openxmlformats.org/officeDocument/2006/relationships/hyperlink" Target="https://pydole.tistory.com/120" TargetMode="External"/><Relationship Id="rId14" Type="http://schemas.openxmlformats.org/officeDocument/2006/relationships/hyperlink" Target="https://library.gabia.com/contents/9239/" TargetMode="External"/><Relationship Id="rId17" Type="http://schemas.openxmlformats.org/officeDocument/2006/relationships/hyperlink" Target="https://bo-10000.tistory.com/m/80" TargetMode="External"/><Relationship Id="rId16" Type="http://schemas.openxmlformats.org/officeDocument/2006/relationships/hyperlink" Target="https://wikidocs.net/34156" TargetMode="External"/><Relationship Id="rId5" Type="http://schemas.openxmlformats.org/officeDocument/2006/relationships/hyperlink" Target="https://gist.github.com/choipd/e73201a4653a5e56e830" TargetMode="External"/><Relationship Id="rId19" Type="http://schemas.openxmlformats.org/officeDocument/2006/relationships/hyperlink" Target="https://wikidocs.net/85739" TargetMode="External"/><Relationship Id="rId6" Type="http://schemas.openxmlformats.org/officeDocument/2006/relationships/hyperlink" Target="https://github.com/warnikchow/paraKQC/blob/master/data/paraKQC_v1.txt" TargetMode="External"/><Relationship Id="rId18" Type="http://schemas.openxmlformats.org/officeDocument/2006/relationships/hyperlink" Target="https://kaen2891.tistory.com/33/resampling" TargetMode="External"/><Relationship Id="rId7" Type="http://schemas.openxmlformats.org/officeDocument/2006/relationships/hyperlink" Target="https://littlefoxdiary.tistory.com/42" TargetMode="External"/><Relationship Id="rId8" Type="http://schemas.openxmlformats.org/officeDocument/2006/relationships/hyperlink" Target="https://gongu.copyright.or.kr/gongu/wrt/wrt/view.do?wrtSn=13287308&amp;menuNo=200020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/>
        </p:nvSpPr>
        <p:spPr>
          <a:xfrm>
            <a:off x="4498375" y="1442250"/>
            <a:ext cx="4396800" cy="22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에티버스러닝 AI12기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음성 ai 챗봇 개발과정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TEAM 8</a:t>
            </a:r>
            <a:endParaRPr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조장 : 정승연</a:t>
            </a:r>
            <a:endParaRPr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조원 : 이재민, 윤가현, 최우진</a:t>
            </a:r>
            <a:endParaRPr sz="2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38950"/>
            <a:ext cx="4193576" cy="286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50" y="1030325"/>
            <a:ext cx="3860075" cy="30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461525" y="440500"/>
            <a:ext cx="24237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음성데이터 확인</a:t>
            </a:r>
            <a:endParaRPr b="1" sz="2400"/>
          </a:p>
        </p:txBody>
      </p:sp>
      <p:sp>
        <p:nvSpPr>
          <p:cNvPr id="243" name="Google Shape;243;p22"/>
          <p:cNvSpPr txBox="1"/>
          <p:nvPr>
            <p:ph type="title"/>
          </p:nvPr>
        </p:nvSpPr>
        <p:spPr>
          <a:xfrm>
            <a:off x="2740275" y="482500"/>
            <a:ext cx="9633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그래프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44" name="Google Shape;2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65" y="1629275"/>
            <a:ext cx="2585376" cy="14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13" y="1629276"/>
            <a:ext cx="2801252" cy="14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2150" y="1629275"/>
            <a:ext cx="2585376" cy="130773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/>
        </p:nvSpPr>
        <p:spPr>
          <a:xfrm>
            <a:off x="296463" y="3271225"/>
            <a:ext cx="2745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주로 자연어 처리나 컴퓨터 비전 분야에서 사용되며, 입력과 출력 간의 관련성을 표현하는 방법입니다.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3112050" y="32712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음성 처리 모델에서 음성 데이터의 특성을 이해하거나 모델이 생성한 음성의 품질을 평가하는 데 사용될 수 있습니다.</a:t>
            </a:r>
            <a:endParaRPr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sp>
        <p:nvSpPr>
          <p:cNvPr id="249" name="Google Shape;249;p22"/>
          <p:cNvSpPr txBox="1"/>
          <p:nvPr/>
        </p:nvSpPr>
        <p:spPr>
          <a:xfrm>
            <a:off x="3766050" y="1478550"/>
            <a:ext cx="16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mel : 멜 스펙트로그램</a:t>
            </a:r>
            <a:endParaRPr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1147263" y="1478550"/>
            <a:ext cx="10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attn : 어텐션</a:t>
            </a:r>
            <a:endParaRPr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6890188" y="1478550"/>
            <a:ext cx="13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gen : 제너레이터</a:t>
            </a:r>
            <a:endParaRPr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6262126" y="3271225"/>
            <a:ext cx="238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주로 생성자의 특정한 출력물에 대한 멜 스펙트로그램 시각화</a:t>
            </a:r>
            <a:endParaRPr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800" y="1116350"/>
            <a:ext cx="4237500" cy="222277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/>
          <p:nvPr>
            <p:ph type="title"/>
          </p:nvPr>
        </p:nvSpPr>
        <p:spPr>
          <a:xfrm>
            <a:off x="461525" y="440500"/>
            <a:ext cx="24237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음성데이터 확인</a:t>
            </a:r>
            <a:endParaRPr b="1" sz="2400"/>
          </a:p>
        </p:txBody>
      </p:sp>
      <p:sp>
        <p:nvSpPr>
          <p:cNvPr id="259" name="Google Shape;259;p23"/>
          <p:cNvSpPr txBox="1"/>
          <p:nvPr>
            <p:ph type="title"/>
          </p:nvPr>
        </p:nvSpPr>
        <p:spPr>
          <a:xfrm>
            <a:off x="2740275" y="482500"/>
            <a:ext cx="14286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loss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5106164" y="3418822"/>
            <a:ext cx="3292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step이 2000번 갔을 때 갑작스러운 손실이 일어났지만 점점 줄어들었다.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744164" y="3418822"/>
            <a:ext cx="3292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kss loss step이 가면 갈수록 점점 줄어드는게 확인히 보인다.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pic>
        <p:nvPicPr>
          <p:cNvPr id="262" name="Google Shape;2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50" y="1421251"/>
            <a:ext cx="4370848" cy="1715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461525" y="440500"/>
            <a:ext cx="24237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음성데이터 확인</a:t>
            </a:r>
            <a:endParaRPr b="1" sz="2400"/>
          </a:p>
        </p:txBody>
      </p:sp>
      <p:sp>
        <p:nvSpPr>
          <p:cNvPr id="268" name="Google Shape;268;p24"/>
          <p:cNvSpPr txBox="1"/>
          <p:nvPr>
            <p:ph type="title"/>
          </p:nvPr>
        </p:nvSpPr>
        <p:spPr>
          <a:xfrm>
            <a:off x="2842625" y="482500"/>
            <a:ext cx="14286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음성비교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69" name="Google Shape;269;p24" title="00086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75" y="215572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/>
          <p:nvPr/>
        </p:nvSpPr>
        <p:spPr>
          <a:xfrm>
            <a:off x="1238850" y="2185375"/>
            <a:ext cx="154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학습 시킬 원본 음성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pic>
        <p:nvPicPr>
          <p:cNvPr id="271" name="Google Shape;271;p24" title="output0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75" y="30460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"/>
          <p:cNvSpPr txBox="1"/>
          <p:nvPr/>
        </p:nvSpPr>
        <p:spPr>
          <a:xfrm>
            <a:off x="1503450" y="3075725"/>
            <a:ext cx="101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학습된 음성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pic>
        <p:nvPicPr>
          <p:cNvPr id="273" name="Google Shape;273;p24" title="00017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75" y="12939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/>
        </p:nvSpPr>
        <p:spPr>
          <a:xfrm>
            <a:off x="1473752" y="1323625"/>
            <a:ext cx="107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kss 음성파일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2892650" y="1337925"/>
            <a:ext cx="229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색깔을 바꾸는게 나을 거 같다.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2892650" y="2199675"/>
            <a:ext cx="285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총알도 아끼고 살인도 하지 않겠습니다.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2892650" y="3090025"/>
            <a:ext cx="285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안녕하세요</a:t>
            </a: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. 여러분 반갑습니다. 학습된 목소리 입니다.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5884500" y="3671725"/>
            <a:ext cx="2850600" cy="1218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200개의 파일이 있었지만 제대로 전처리 된 파일이 30개 밖에 안돼서 발음이 많이 좋은편은 아니다.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그래도 원본 음성의 톤이나 말투를 비슷하게 따라하긴 한다.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461525" y="440500"/>
            <a:ext cx="13980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app제어</a:t>
            </a:r>
            <a:endParaRPr b="1" sz="2400"/>
          </a:p>
        </p:txBody>
      </p:sp>
      <p:pic>
        <p:nvPicPr>
          <p:cNvPr id="284" name="Google Shape;2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25" y="9718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/>
        </p:nvSpPr>
        <p:spPr>
          <a:xfrm>
            <a:off x="726075" y="2498050"/>
            <a:ext cx="161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날씨 api를 사용했다.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550" y="440500"/>
            <a:ext cx="2351800" cy="221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 txBox="1"/>
          <p:nvPr/>
        </p:nvSpPr>
        <p:spPr>
          <a:xfrm>
            <a:off x="3177600" y="2819225"/>
            <a:ext cx="1496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한국어 지원이 필요해서 사용했다.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00" y="3568098"/>
            <a:ext cx="3531874" cy="117333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3766925" y="38041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텍스트형태의 데이터에서 원하는 html 태그를 추출</a:t>
            </a:r>
            <a:endParaRPr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0925" y="671925"/>
            <a:ext cx="3531876" cy="174870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5"/>
          <p:cNvSpPr txBox="1"/>
          <p:nvPr/>
        </p:nvSpPr>
        <p:spPr>
          <a:xfrm>
            <a:off x="6328525" y="2652050"/>
            <a:ext cx="14967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BeautifulSoup와 requests로 웹 파싱</a:t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>
            <p:ph type="title"/>
          </p:nvPr>
        </p:nvSpPr>
        <p:spPr>
          <a:xfrm>
            <a:off x="461525" y="440500"/>
            <a:ext cx="11883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범용성</a:t>
            </a:r>
            <a:endParaRPr b="1" sz="2400"/>
          </a:p>
        </p:txBody>
      </p:sp>
      <p:sp>
        <p:nvSpPr>
          <p:cNvPr id="297" name="Google Shape;297;p26"/>
          <p:cNvSpPr txBox="1"/>
          <p:nvPr/>
        </p:nvSpPr>
        <p:spPr>
          <a:xfrm>
            <a:off x="706250" y="2502750"/>
            <a:ext cx="19749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highlight>
                  <a:schemeClr val="dk1"/>
                </a:highlight>
              </a:rPr>
              <a:t>시각 장애인 분들은 화면읽기 프로그램과 같이 연동해서 쓰면 매우 좋은 효과를 볼 수 있다.</a:t>
            </a:r>
            <a:endParaRPr sz="1100">
              <a:solidFill>
                <a:srgbClr val="666666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highlight>
                  <a:schemeClr val="dk1"/>
                </a:highlight>
              </a:rPr>
              <a:t>하나하나 안듣고 프로그램들을 열고 닫을 수 있다.</a:t>
            </a:r>
            <a:endParaRPr sz="11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62" y="1145622"/>
            <a:ext cx="1696076" cy="11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075" y="1100950"/>
            <a:ext cx="1272625" cy="12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6"/>
          <p:cNvSpPr txBox="1"/>
          <p:nvPr/>
        </p:nvSpPr>
        <p:spPr>
          <a:xfrm>
            <a:off x="2658938" y="2691950"/>
            <a:ext cx="1974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highlight>
                  <a:schemeClr val="dk1"/>
                </a:highlight>
              </a:rPr>
              <a:t>인터넷에 들어가서 검색을 할 시간이 줄어든다.</a:t>
            </a:r>
            <a:endParaRPr sz="11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550" y="1100938"/>
            <a:ext cx="1225875" cy="12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 txBox="1"/>
          <p:nvPr/>
        </p:nvSpPr>
        <p:spPr>
          <a:xfrm>
            <a:off x="4633988" y="2571200"/>
            <a:ext cx="2037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highlight>
                  <a:schemeClr val="dk1"/>
                </a:highlight>
              </a:rPr>
              <a:t>gpt와 연동이 되어있기 때문에 간단한 질의 응답 정도는 문제없이 가능하다.</a:t>
            </a:r>
            <a:endParaRPr sz="11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5500" y="1100950"/>
            <a:ext cx="1842201" cy="1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7135300" y="2668550"/>
            <a:ext cx="1482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highlight>
                  <a:schemeClr val="dk1"/>
                </a:highlight>
              </a:rPr>
              <a:t>상업적으로도 응용이 가능하다.</a:t>
            </a:r>
            <a:endParaRPr sz="11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461525" y="440500"/>
            <a:ext cx="21387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상업적 가능성</a:t>
            </a:r>
            <a:endParaRPr b="1" sz="2400"/>
          </a:p>
        </p:txBody>
      </p:sp>
      <p:pic>
        <p:nvPicPr>
          <p:cNvPr id="310" name="Google Shape;3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175" y="44050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00" y="312965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274" y="2163088"/>
            <a:ext cx="2857500" cy="183515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/>
        </p:nvSpPr>
        <p:spPr>
          <a:xfrm>
            <a:off x="4912350" y="4120650"/>
            <a:ext cx="2626200" cy="58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chemeClr val="dk1"/>
                </a:highlight>
              </a:rPr>
              <a:t>많은 대기업들이 자비스처럼 완벽한 ai비서를 만들려고 노력 중이다.</a:t>
            </a:r>
            <a:endParaRPr sz="12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pic>
        <p:nvPicPr>
          <p:cNvPr id="314" name="Google Shape;3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300" y="971795"/>
            <a:ext cx="3580270" cy="2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type="title"/>
          </p:nvPr>
        </p:nvSpPr>
        <p:spPr>
          <a:xfrm>
            <a:off x="830700" y="497200"/>
            <a:ext cx="66825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1800"/>
              <a:t>unreal engine 의 metahuman과 voca 모듈 결합.(반성공)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1800"/>
              <a:t>원래 목표는 voca 모듈을 blender 프로그램에 적용. </a:t>
            </a:r>
            <a:endParaRPr sz="1800"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1800"/>
              <a:t>Gpt 기반으로 한 챗봇 개발 (성공)</a:t>
            </a:r>
            <a:endParaRPr sz="1800"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1800"/>
              <a:t>챗봇의 출력으로 나오는 텍스트를 tts를 사용하여 음성데이터로 변환</a:t>
            </a:r>
            <a:endParaRPr sz="1800"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1800"/>
              <a:t>음성 데이터를 기반으로 voca모델 학습.</a:t>
            </a:r>
            <a:endParaRPr sz="1800"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1800"/>
              <a:t>DAZ studio에서 만든 캐릭터를 blender로 전송(성공)</a:t>
            </a:r>
            <a:endParaRPr sz="1800"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1800"/>
              <a:t>전송받은 캐릭터에 voca animation 입히기 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9" title="제목 없는 동영상 - Clipchamp로 제작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850" y="627125"/>
            <a:ext cx="6758198" cy="380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 txBox="1"/>
          <p:nvPr/>
        </p:nvSpPr>
        <p:spPr>
          <a:xfrm>
            <a:off x="368575" y="214550"/>
            <a:ext cx="7417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6C6F73"/>
                </a:solidFill>
                <a:highlight>
                  <a:srgbClr val="FFFFFF"/>
                </a:highlight>
              </a:rPr>
              <a:t>VOCA</a:t>
            </a:r>
            <a:endParaRPr b="1" sz="2300">
              <a:solidFill>
                <a:srgbClr val="6C6F7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6C6F73"/>
                </a:solidFill>
                <a:highlight>
                  <a:srgbClr val="FFFFFF"/>
                </a:highlight>
              </a:rPr>
              <a:t>Voice Operated Character Animation</a:t>
            </a:r>
            <a:endParaRPr b="1" sz="1350">
              <a:solidFill>
                <a:srgbClr val="6C6F7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689475" y="3918600"/>
            <a:ext cx="75456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33600" y="3570200"/>
            <a:ext cx="5987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음성을 기반으로 하여  3d 모델의 입모양이나 표정에 움직임을 주는 딥러닝 모델.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00" y="337213"/>
            <a:ext cx="2038725" cy="24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939" y="399225"/>
            <a:ext cx="3716784" cy="20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 title="unreal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8975" y="2571750"/>
            <a:ext cx="3732773" cy="20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588" y="399225"/>
            <a:ext cx="1758203" cy="227612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451100" y="2882550"/>
            <a:ext cx="1965300" cy="18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unity Sentis close beta에 갑작스럽게 참여되어 이 주제를 생각하게 되었다.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2935725" y="2800050"/>
            <a:ext cx="17583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요청받은 캐릭터 모델 (daz로 제작)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0"/>
          <p:cNvSpPr txBox="1"/>
          <p:nvPr/>
        </p:nvSpPr>
        <p:spPr>
          <a:xfrm>
            <a:off x="5320907" y="4367825"/>
            <a:ext cx="28041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unreal metahuman 플러그인에 얼굴 애니메이션 넣기 </a:t>
            </a:r>
            <a:endParaRPr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>
            <p:ph type="title"/>
          </p:nvPr>
        </p:nvSpPr>
        <p:spPr>
          <a:xfrm>
            <a:off x="461525" y="440500"/>
            <a:ext cx="14442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결과물</a:t>
            </a:r>
            <a:endParaRPr b="1" sz="2400"/>
          </a:p>
        </p:txBody>
      </p:sp>
      <p:pic>
        <p:nvPicPr>
          <p:cNvPr id="344" name="Google Shape;3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263" y="1302677"/>
            <a:ext cx="4611475" cy="28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608775" y="540575"/>
            <a:ext cx="1086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rgbClr val="666666"/>
                </a:solidFill>
              </a:rPr>
              <a:t>목차</a:t>
            </a:r>
            <a:endParaRPr b="1" sz="3200">
              <a:solidFill>
                <a:srgbClr val="666666"/>
              </a:solidFill>
            </a:endParaRPr>
          </a:p>
        </p:txBody>
      </p:sp>
      <p:sp>
        <p:nvSpPr>
          <p:cNvPr id="136" name="Google Shape;136;p14"/>
          <p:cNvSpPr txBox="1"/>
          <p:nvPr>
            <p:ph type="title"/>
          </p:nvPr>
        </p:nvSpPr>
        <p:spPr>
          <a:xfrm>
            <a:off x="608775" y="1206800"/>
            <a:ext cx="3095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프로젝트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팀 구성 및 역할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37" name="Google Shape;137;p14"/>
          <p:cNvSpPr txBox="1"/>
          <p:nvPr>
            <p:ph type="title"/>
          </p:nvPr>
        </p:nvSpPr>
        <p:spPr>
          <a:xfrm>
            <a:off x="608775" y="1603388"/>
            <a:ext cx="3095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프로젝트 개요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38" name="Google Shape;138;p14"/>
          <p:cNvSpPr txBox="1"/>
          <p:nvPr>
            <p:ph type="title"/>
          </p:nvPr>
        </p:nvSpPr>
        <p:spPr>
          <a:xfrm>
            <a:off x="608775" y="1999975"/>
            <a:ext cx="3095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전처리 과정</a:t>
            </a:r>
            <a:endParaRPr sz="14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39" name="Google Shape;139;p14"/>
          <p:cNvSpPr txBox="1"/>
          <p:nvPr>
            <p:ph type="title"/>
          </p:nvPr>
        </p:nvSpPr>
        <p:spPr>
          <a:xfrm>
            <a:off x="608775" y="2396563"/>
            <a:ext cx="3095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음성 데이터 확인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40" name="Google Shape;140;p14"/>
          <p:cNvSpPr txBox="1"/>
          <p:nvPr>
            <p:ph type="title"/>
          </p:nvPr>
        </p:nvSpPr>
        <p:spPr>
          <a:xfrm>
            <a:off x="608775" y="2793150"/>
            <a:ext cx="3095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app제어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88" y="195263"/>
            <a:ext cx="475297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type="title"/>
          </p:nvPr>
        </p:nvSpPr>
        <p:spPr>
          <a:xfrm>
            <a:off x="608775" y="3189738"/>
            <a:ext cx="3095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범용성 및 상업적 가능성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608775" y="3586325"/>
            <a:ext cx="3095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시연영상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608775" y="3982913"/>
            <a:ext cx="3095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자체 평가 의견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45" name="Google Shape;145;p14"/>
          <p:cNvSpPr txBox="1"/>
          <p:nvPr>
            <p:ph type="title"/>
          </p:nvPr>
        </p:nvSpPr>
        <p:spPr>
          <a:xfrm>
            <a:off x="608775" y="4379500"/>
            <a:ext cx="3095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출처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/>
          <p:nvPr>
            <p:ph type="title"/>
          </p:nvPr>
        </p:nvSpPr>
        <p:spPr>
          <a:xfrm>
            <a:off x="461525" y="440500"/>
            <a:ext cx="14442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시연영상</a:t>
            </a:r>
            <a:endParaRPr b="1" sz="2400"/>
          </a:p>
        </p:txBody>
      </p:sp>
      <p:pic>
        <p:nvPicPr>
          <p:cNvPr id="350" name="Google Shape;350;p32" title="2023-08-16 15-12-32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975" y="813025"/>
            <a:ext cx="5046050" cy="35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/>
        </p:nvSpPr>
        <p:spPr>
          <a:xfrm>
            <a:off x="-7325" y="-18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475" y="2851850"/>
            <a:ext cx="2378999" cy="14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850" y="803862"/>
            <a:ext cx="1079999" cy="10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050" y="2620225"/>
            <a:ext cx="1080001" cy="108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450" y="2643077"/>
            <a:ext cx="1080001" cy="10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50" y="802137"/>
            <a:ext cx="1080001" cy="10834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33"/>
          <p:cNvGrpSpPr/>
          <p:nvPr/>
        </p:nvGrpSpPr>
        <p:grpSpPr>
          <a:xfrm>
            <a:off x="1839475" y="922775"/>
            <a:ext cx="5500299" cy="1408150"/>
            <a:chOff x="1839475" y="694175"/>
            <a:chExt cx="5500299" cy="1408150"/>
          </a:xfrm>
        </p:grpSpPr>
        <p:pic>
          <p:nvPicPr>
            <p:cNvPr id="362" name="Google Shape;362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39475" y="694175"/>
              <a:ext cx="2378999" cy="140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960775" y="694175"/>
              <a:ext cx="2378999" cy="1408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33"/>
            <p:cNvSpPr txBox="1"/>
            <p:nvPr/>
          </p:nvSpPr>
          <p:spPr>
            <a:xfrm>
              <a:off x="2037625" y="795075"/>
              <a:ext cx="2180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Calibri"/>
                  <a:ea typeface="Calibri"/>
                  <a:cs typeface="Calibri"/>
                  <a:sym typeface="Calibri"/>
                </a:rPr>
                <a:t>목표한 것보다 더 괜찮은 결과물이 나와서 만족하고 이렇게 멋지게 만들어준 조원들에게 감사합니다. 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Calibri"/>
                  <a:ea typeface="Calibri"/>
                  <a:cs typeface="Calibri"/>
                  <a:sym typeface="Calibri"/>
                </a:rPr>
                <a:t>그리고 저의 부족함을 절절히 느꼈습니다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3"/>
            <p:cNvSpPr txBox="1"/>
            <p:nvPr/>
          </p:nvSpPr>
          <p:spPr>
            <a:xfrm>
              <a:off x="4960775" y="732250"/>
              <a:ext cx="21807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>
                  <a:solidFill>
                    <a:srgbClr val="3A3838"/>
                  </a:solidFill>
                </a:rPr>
                <a:t>nlp는 그래픽카드 성능이 매우 중요했다…</a:t>
              </a:r>
              <a:endParaRPr sz="2000"/>
            </a:p>
          </p:txBody>
        </p:sp>
      </p:grpSp>
      <p:pic>
        <p:nvPicPr>
          <p:cNvPr id="366" name="Google Shape;36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4500" y="2501150"/>
            <a:ext cx="1732625" cy="21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3"/>
          <p:cNvSpPr txBox="1"/>
          <p:nvPr>
            <p:ph type="title"/>
          </p:nvPr>
        </p:nvSpPr>
        <p:spPr>
          <a:xfrm>
            <a:off x="461525" y="272550"/>
            <a:ext cx="22734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자체 평가 의견</a:t>
            </a:r>
            <a:endParaRPr b="1" sz="2400"/>
          </a:p>
        </p:txBody>
      </p:sp>
      <p:sp>
        <p:nvSpPr>
          <p:cNvPr id="368" name="Google Shape;368;p33"/>
          <p:cNvSpPr txBox="1"/>
          <p:nvPr/>
        </p:nvSpPr>
        <p:spPr>
          <a:xfrm>
            <a:off x="405050" y="1992275"/>
            <a:ext cx="108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Calibri"/>
                <a:ea typeface="Calibri"/>
                <a:cs typeface="Calibri"/>
                <a:sym typeface="Calibri"/>
              </a:rPr>
              <a:t>정승연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405050" y="3753175"/>
            <a:ext cx="108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Calibri"/>
                <a:ea typeface="Calibri"/>
                <a:cs typeface="Calibri"/>
                <a:sym typeface="Calibri"/>
              </a:rPr>
              <a:t>최우진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7620450" y="3811550"/>
            <a:ext cx="108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Calibri"/>
                <a:ea typeface="Calibri"/>
                <a:cs typeface="Calibri"/>
                <a:sym typeface="Calibri"/>
              </a:rPr>
              <a:t>윤가현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7620450" y="1945000"/>
            <a:ext cx="108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Calibri"/>
                <a:ea typeface="Calibri"/>
                <a:cs typeface="Calibri"/>
                <a:sym typeface="Calibri"/>
              </a:rPr>
              <a:t>이재민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3"/>
          <p:cNvSpPr/>
          <p:nvPr/>
        </p:nvSpPr>
        <p:spPr>
          <a:xfrm flipH="1" rot="-5400000">
            <a:off x="4983150" y="2451350"/>
            <a:ext cx="2166000" cy="2265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73" name="Google Shape;373;p33"/>
          <p:cNvSpPr txBox="1"/>
          <p:nvPr/>
        </p:nvSpPr>
        <p:spPr>
          <a:xfrm>
            <a:off x="2042825" y="2928050"/>
            <a:ext cx="2007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A3838"/>
                </a:solidFill>
              </a:rPr>
              <a:t>▶답이 안보인다고  급하게 주제를 바꾸기보단 계속 여러가지 경로로 접근해봐야할꺼 같다.</a:t>
            </a:r>
            <a:endParaRPr sz="900">
              <a:solidFill>
                <a:srgbClr val="3A38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A3838"/>
                </a:solidFill>
              </a:rPr>
              <a:t>▶ 리눅스는 가볍고 높은 자유성을 주지만. 자유도가 높다고 다 좋은것만은 아닌것다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/>
          <p:nvPr>
            <p:ph type="title"/>
          </p:nvPr>
        </p:nvSpPr>
        <p:spPr>
          <a:xfrm>
            <a:off x="461525" y="440500"/>
            <a:ext cx="7959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출처</a:t>
            </a:r>
            <a:endParaRPr b="1" sz="2400"/>
          </a:p>
        </p:txBody>
      </p:sp>
      <p:sp>
        <p:nvSpPr>
          <p:cNvPr id="379" name="Google Shape;379;p34"/>
          <p:cNvSpPr txBox="1"/>
          <p:nvPr/>
        </p:nvSpPr>
        <p:spPr>
          <a:xfrm>
            <a:off x="461525" y="1122200"/>
            <a:ext cx="213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3"/>
              </a:rPr>
              <a:t>https://chat.openai.com/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chat gpt</a:t>
            </a:r>
            <a:endParaRPr sz="1100"/>
          </a:p>
        </p:txBody>
      </p:sp>
      <p:sp>
        <p:nvSpPr>
          <p:cNvPr id="380" name="Google Shape;380;p34"/>
          <p:cNvSpPr txBox="1"/>
          <p:nvPr/>
        </p:nvSpPr>
        <p:spPr>
          <a:xfrm>
            <a:off x="461525" y="1645400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https://github.com/ouor/vits/blob/main/README-ko.md</a:t>
            </a:r>
            <a:r>
              <a:rPr lang="ko" sz="1100">
                <a:uFill>
                  <a:noFill/>
                </a:uFill>
                <a:hlinkClick r:id="rId5"/>
              </a:rPr>
              <a:t>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vits</a:t>
            </a:r>
            <a:endParaRPr sz="1100"/>
          </a:p>
        </p:txBody>
      </p:sp>
      <p:sp>
        <p:nvSpPr>
          <p:cNvPr id="381" name="Google Shape;381;p34"/>
          <p:cNvSpPr txBox="1"/>
          <p:nvPr/>
        </p:nvSpPr>
        <p:spPr>
          <a:xfrm>
            <a:off x="461525" y="2388800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https://github.com/ORI-Muchim/One-Click-VITS-Training/tree/main#usage</a:t>
            </a:r>
            <a:r>
              <a:rPr lang="ko" sz="1100">
                <a:uFill>
                  <a:noFill/>
                </a:uFill>
                <a:hlinkClick r:id="rId7"/>
              </a:rPr>
              <a:t>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one-click-vits</a:t>
            </a:r>
            <a:endParaRPr sz="1100"/>
          </a:p>
        </p:txBody>
      </p:sp>
      <p:sp>
        <p:nvSpPr>
          <p:cNvPr id="382" name="Google Shape;382;p34"/>
          <p:cNvSpPr txBox="1"/>
          <p:nvPr/>
        </p:nvSpPr>
        <p:spPr>
          <a:xfrm>
            <a:off x="6650250" y="567988"/>
            <a:ext cx="2401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https://github.com/openai/whisper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whisper</a:t>
            </a:r>
            <a:r>
              <a:rPr lang="ko" sz="1100">
                <a:uFill>
                  <a:noFill/>
                </a:uFill>
                <a:hlinkClick r:id="rId9"/>
              </a:rPr>
              <a:t> </a:t>
            </a:r>
            <a:endParaRPr sz="1100"/>
          </a:p>
        </p:txBody>
      </p:sp>
      <p:sp>
        <p:nvSpPr>
          <p:cNvPr id="383" name="Google Shape;383;p34"/>
          <p:cNvSpPr txBox="1"/>
          <p:nvPr/>
        </p:nvSpPr>
        <p:spPr>
          <a:xfrm>
            <a:off x="6650250" y="1116688"/>
            <a:ext cx="2401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https://github.com/tenebo/g2pk2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g2pk2</a:t>
            </a:r>
            <a:r>
              <a:rPr lang="ko" sz="1100">
                <a:uFill>
                  <a:noFill/>
                </a:uFill>
                <a:hlinkClick r:id="rId11"/>
              </a:rPr>
              <a:t> </a:t>
            </a:r>
            <a:endParaRPr sz="1100"/>
          </a:p>
        </p:txBody>
      </p:sp>
      <p:sp>
        <p:nvSpPr>
          <p:cNvPr id="384" name="Google Shape;384;p34"/>
          <p:cNvSpPr txBox="1"/>
          <p:nvPr/>
        </p:nvSpPr>
        <p:spPr>
          <a:xfrm>
            <a:off x="3442925" y="440500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https://www.kaggle.com/datasets/bryanpark/korean-single-speaker-speech-dataset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korean speech dataset</a:t>
            </a:r>
            <a:endParaRPr sz="1100"/>
          </a:p>
        </p:txBody>
      </p:sp>
      <p:pic>
        <p:nvPicPr>
          <p:cNvPr id="385" name="Google Shape;385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23675" y="1101975"/>
            <a:ext cx="856475" cy="8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4"/>
          <p:cNvSpPr txBox="1"/>
          <p:nvPr/>
        </p:nvSpPr>
        <p:spPr>
          <a:xfrm>
            <a:off x="3442925" y="11838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4"/>
              </a:rPr>
              <a:t>https://www.twitch.tv/vo_ine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5"/>
              </a:rPr>
              <a:t>https://www.youtube.com/@INE_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목소리 출처: 아이네 유튜브</a:t>
            </a:r>
            <a:endParaRPr sz="1100"/>
          </a:p>
        </p:txBody>
      </p:sp>
      <p:sp>
        <p:nvSpPr>
          <p:cNvPr id="387" name="Google Shape;387;p34"/>
          <p:cNvSpPr txBox="1"/>
          <p:nvPr/>
        </p:nvSpPr>
        <p:spPr>
          <a:xfrm>
            <a:off x="6750725" y="1840088"/>
            <a:ext cx="177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6"/>
              </a:rPr>
              <a:t>https://huggingface.co/</a:t>
            </a:r>
            <a:endParaRPr sz="1100"/>
          </a:p>
        </p:txBody>
      </p:sp>
      <p:sp>
        <p:nvSpPr>
          <p:cNvPr id="388" name="Google Shape;388;p34"/>
          <p:cNvSpPr txBox="1"/>
          <p:nvPr/>
        </p:nvSpPr>
        <p:spPr>
          <a:xfrm>
            <a:off x="3442925" y="1958438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NER이란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7"/>
              </a:rPr>
              <a:t>https://www.letr.ai/explore/tech-20210723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9" name="Google Shape;389;p34"/>
          <p:cNvSpPr txBox="1"/>
          <p:nvPr/>
        </p:nvSpPr>
        <p:spPr>
          <a:xfrm>
            <a:off x="3442925" y="24926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소리 데이터 augmentation에 다양한 방법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8"/>
              </a:rPr>
              <a:t>https://data-engineer.tistory.com/31/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0" name="Google Shape;390;p34"/>
          <p:cNvSpPr txBox="1"/>
          <p:nvPr/>
        </p:nvSpPr>
        <p:spPr>
          <a:xfrm>
            <a:off x="3404200" y="318530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dsp.STFT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9"/>
              </a:rPr>
              <a:t>https://kr.mathworks.com/help/dsp/ref/dsp.stft.html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1" name="Google Shape;391;p34"/>
          <p:cNvSpPr txBox="1"/>
          <p:nvPr/>
        </p:nvSpPr>
        <p:spPr>
          <a:xfrm>
            <a:off x="3404200" y="3682675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Gaussian Mixture Model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20"/>
              </a:rPr>
              <a:t>https://ratsgo.github.io/speechbook/docs/am/gmm#gaussian-mixture-model-1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2" name="Google Shape;392;p34"/>
          <p:cNvSpPr txBox="1"/>
          <p:nvPr/>
        </p:nvSpPr>
        <p:spPr>
          <a:xfrm>
            <a:off x="461525" y="4156113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Dynamic Time Warping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21"/>
              </a:rPr>
              <a:t>https://databricks.com/blog/2019/04/30/understanding-dynamic-time-warping.html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3" name="Google Shape;393;p34"/>
          <p:cNvSpPr txBox="1"/>
          <p:nvPr/>
        </p:nvSpPr>
        <p:spPr>
          <a:xfrm>
            <a:off x="461525" y="326990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단어 임베딩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22"/>
              </a:rPr>
              <a:t>https://www.tensorflow.org/text/guide/word_embeddings?hl=ko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/>
          <p:nvPr>
            <p:ph type="title"/>
          </p:nvPr>
        </p:nvSpPr>
        <p:spPr>
          <a:xfrm>
            <a:off x="461525" y="440500"/>
            <a:ext cx="7959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출처</a:t>
            </a:r>
            <a:endParaRPr b="1" sz="2400"/>
          </a:p>
        </p:txBody>
      </p:sp>
      <p:sp>
        <p:nvSpPr>
          <p:cNvPr id="399" name="Google Shape;399;p35"/>
          <p:cNvSpPr txBox="1"/>
          <p:nvPr/>
        </p:nvSpPr>
        <p:spPr>
          <a:xfrm>
            <a:off x="275500" y="10139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챗봇 구현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3"/>
              </a:rPr>
              <a:t>https://www.pythonguis.com/faq/cloud-around-the-text-in-qtextedit/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0" name="Google Shape;400;p35"/>
          <p:cNvSpPr txBox="1"/>
          <p:nvPr/>
        </p:nvSpPr>
        <p:spPr>
          <a:xfrm>
            <a:off x="275500" y="18452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날씨 api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https://openweathermap.org/api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1" name="Google Shape;401;p35"/>
          <p:cNvSpPr txBox="1"/>
          <p:nvPr/>
        </p:nvSpPr>
        <p:spPr>
          <a:xfrm>
            <a:off x="275500" y="25067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날씨 한글 번역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5"/>
              </a:rPr>
              <a:t>https://gist.github.com/choipd/e73201a4653a5e56e830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2" name="Google Shape;402;p35"/>
          <p:cNvSpPr txBox="1"/>
          <p:nvPr/>
        </p:nvSpPr>
        <p:spPr>
          <a:xfrm>
            <a:off x="275500" y="338400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질문 문장 dataset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6"/>
              </a:rPr>
              <a:t>https://github.com/warnikchow/paraKQC/blob/master/data/paraKQC_v1.txt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3" name="Google Shape;403;p35"/>
          <p:cNvSpPr txBox="1"/>
          <p:nvPr/>
        </p:nvSpPr>
        <p:spPr>
          <a:xfrm>
            <a:off x="275500" y="41981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한국어 자연어 처리 데이터셋 목록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7"/>
              </a:rPr>
              <a:t>https://littlefoxdiary.tistory.com/42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4" name="Google Shape;404;p35"/>
          <p:cNvSpPr txBox="1"/>
          <p:nvPr/>
        </p:nvSpPr>
        <p:spPr>
          <a:xfrm>
            <a:off x="3173200" y="346788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소리 모음 사이트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8"/>
              </a:rPr>
              <a:t>https://gongu.copyright.or.kr/gongu/wrt/wrt/view.do?wrtSn=13287308&amp;menuNo=200020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5" name="Google Shape;405;p35"/>
          <p:cNvSpPr txBox="1"/>
          <p:nvPr/>
        </p:nvSpPr>
        <p:spPr>
          <a:xfrm>
            <a:off x="3173200" y="1061038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한국해양대학교 자연어처리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9"/>
              </a:rPr>
              <a:t>https://github.com/kmounlp/NER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6" name="Google Shape;406;p35"/>
          <p:cNvSpPr txBox="1"/>
          <p:nvPr/>
        </p:nvSpPr>
        <p:spPr>
          <a:xfrm>
            <a:off x="3173200" y="1741613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프로세스 기반 병렬 처리 (라이브러리 : multiprocessing)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0"/>
              </a:rPr>
              <a:t>https://docs.python.org/ko/3/library/multiprocessing.html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7" name="Google Shape;407;p35"/>
          <p:cNvSpPr txBox="1"/>
          <p:nvPr/>
        </p:nvSpPr>
        <p:spPr>
          <a:xfrm>
            <a:off x="3173200" y="2614613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array to bytes, bytes to array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1"/>
              </a:rPr>
              <a:t>https://d-tail.tistory.com/32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8" name="Google Shape;408;p35"/>
          <p:cNvSpPr txBox="1"/>
          <p:nvPr/>
        </p:nvSpPr>
        <p:spPr>
          <a:xfrm>
            <a:off x="3173200" y="317420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바이트 배열을 다시 numpy 배열로 변환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2"/>
              </a:rPr>
              <a:t>https://stackoverflow.com/questions/53376786/convert-byte-array-back-to-numpy-array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9" name="Google Shape;409;p35"/>
          <p:cNvSpPr txBox="1"/>
          <p:nvPr/>
        </p:nvSpPr>
        <p:spPr>
          <a:xfrm>
            <a:off x="6125700" y="253300"/>
            <a:ext cx="2814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모듈 : io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3"/>
              </a:rPr>
              <a:t>https://docs.python.org/ko/3/library/io.html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0" name="Google Shape;410;p35"/>
          <p:cNvSpPr txBox="1"/>
          <p:nvPr/>
        </p:nvSpPr>
        <p:spPr>
          <a:xfrm>
            <a:off x="3173200" y="39299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BeautifulSoup와 requests로 웹 파싱해보기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4"/>
              </a:rPr>
              <a:t>https://library.gabia.com/contents/9239/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1" name="Google Shape;411;p35"/>
          <p:cNvSpPr txBox="1"/>
          <p:nvPr/>
        </p:nvSpPr>
        <p:spPr>
          <a:xfrm>
            <a:off x="6173200" y="876838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당일 이벤트 로그 출력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5"/>
              </a:rPr>
              <a:t>https://pydole.tistory.com/120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2" name="Google Shape;412;p35"/>
          <p:cNvSpPr txBox="1"/>
          <p:nvPr/>
        </p:nvSpPr>
        <p:spPr>
          <a:xfrm>
            <a:off x="6173200" y="15842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LSTM + CRF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6"/>
              </a:rPr>
              <a:t>https://wikidocs.net/34156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3" name="Google Shape;413;p35"/>
          <p:cNvSpPr txBox="1"/>
          <p:nvPr/>
        </p:nvSpPr>
        <p:spPr>
          <a:xfrm>
            <a:off x="6173200" y="22916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music/audio processing library Librosa 사용법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7"/>
              </a:rPr>
              <a:t>https://bo-10000.tistory.com/m/80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4" name="Google Shape;414;p35"/>
          <p:cNvSpPr txBox="1"/>
          <p:nvPr/>
        </p:nvSpPr>
        <p:spPr>
          <a:xfrm>
            <a:off x="6033000" y="324490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음성 데이터, 저장시 읽히지 않고 오류가 생길 때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8"/>
              </a:rPr>
              <a:t>https://kaen2891.tistory.com/33/resampling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5" name="Google Shape;415;p35"/>
          <p:cNvSpPr txBox="1"/>
          <p:nvPr/>
        </p:nvSpPr>
        <p:spPr>
          <a:xfrm>
            <a:off x="6229000" y="4198150"/>
            <a:ext cx="187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beautifulsoup 사용법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19"/>
              </a:rPr>
              <a:t>https://wikidocs.net/85739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6"/>
          <p:cNvSpPr txBox="1"/>
          <p:nvPr>
            <p:ph type="title"/>
          </p:nvPr>
        </p:nvSpPr>
        <p:spPr>
          <a:xfrm>
            <a:off x="3014250" y="315525"/>
            <a:ext cx="31155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</a:rPr>
              <a:t>봐주셔서 감사합니다.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461525" y="440500"/>
            <a:ext cx="35901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프로젝트 팀 구성 및 역할</a:t>
            </a:r>
            <a:endParaRPr b="1" sz="2400"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25" y="1166275"/>
            <a:ext cx="1993580" cy="14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>
            <p:ph type="title"/>
          </p:nvPr>
        </p:nvSpPr>
        <p:spPr>
          <a:xfrm>
            <a:off x="879300" y="2766225"/>
            <a:ext cx="1381200" cy="447300"/>
          </a:xfrm>
          <a:prstGeom prst="rect">
            <a:avLst/>
          </a:prstGeom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조장 : 정승연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9619" y="1166275"/>
            <a:ext cx="1663543" cy="14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>
            <p:ph type="title"/>
          </p:nvPr>
        </p:nvSpPr>
        <p:spPr>
          <a:xfrm>
            <a:off x="3049625" y="2766225"/>
            <a:ext cx="1381200" cy="447300"/>
          </a:xfrm>
          <a:prstGeom prst="rect">
            <a:avLst/>
          </a:prstGeom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조원 : 이재민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6075" y="1166263"/>
            <a:ext cx="1405475" cy="14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>
            <p:ph type="title"/>
          </p:nvPr>
        </p:nvSpPr>
        <p:spPr>
          <a:xfrm>
            <a:off x="5208188" y="2766213"/>
            <a:ext cx="1381200" cy="447300"/>
          </a:xfrm>
          <a:prstGeom prst="rect">
            <a:avLst/>
          </a:prstGeom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조원 : 윤가현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459" y="1166275"/>
            <a:ext cx="1802314" cy="14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>
            <p:ph type="title"/>
          </p:nvPr>
        </p:nvSpPr>
        <p:spPr>
          <a:xfrm>
            <a:off x="7295013" y="2766225"/>
            <a:ext cx="1381200" cy="447300"/>
          </a:xfrm>
          <a:prstGeom prst="rect">
            <a:avLst/>
          </a:prstGeom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조원 : 최우진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59" name="Google Shape;159;p15"/>
          <p:cNvSpPr txBox="1"/>
          <p:nvPr>
            <p:ph type="title"/>
          </p:nvPr>
        </p:nvSpPr>
        <p:spPr>
          <a:xfrm>
            <a:off x="668713" y="3308200"/>
            <a:ext cx="1802400" cy="1405500"/>
          </a:xfrm>
          <a:prstGeom prst="rect">
            <a:avLst/>
          </a:prstGeom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역할</a:t>
            </a: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 : 일정 조율,  </a:t>
            </a:r>
            <a:b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</a:b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gpt chatbot 만들기, 음성데이터 수집 및 전처리, ppt작성 및 발표</a:t>
            </a:r>
            <a:endParaRPr sz="13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60" name="Google Shape;160;p15"/>
          <p:cNvSpPr txBox="1"/>
          <p:nvPr>
            <p:ph type="title"/>
          </p:nvPr>
        </p:nvSpPr>
        <p:spPr>
          <a:xfrm>
            <a:off x="2839013" y="3308200"/>
            <a:ext cx="1802400" cy="1405500"/>
          </a:xfrm>
          <a:prstGeom prst="rect">
            <a:avLst/>
          </a:prstGeom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역할 : STT, TTS연동, 음성 전처리 및 학습, 음성변경, 버그 수정</a:t>
            </a:r>
            <a:endParaRPr sz="13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61" name="Google Shape;161;p15"/>
          <p:cNvSpPr txBox="1"/>
          <p:nvPr>
            <p:ph type="title"/>
          </p:nvPr>
        </p:nvSpPr>
        <p:spPr>
          <a:xfrm>
            <a:off x="4997588" y="3308188"/>
            <a:ext cx="1802400" cy="1405500"/>
          </a:xfrm>
          <a:prstGeom prst="rect">
            <a:avLst/>
          </a:prstGeom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역할 : gpt로 app 제어, 만들어진 코드 합치기, 버그 수정</a:t>
            </a:r>
            <a:endParaRPr sz="13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62" name="Google Shape;162;p15"/>
          <p:cNvSpPr txBox="1"/>
          <p:nvPr>
            <p:ph type="title"/>
          </p:nvPr>
        </p:nvSpPr>
        <p:spPr>
          <a:xfrm>
            <a:off x="7084413" y="3308200"/>
            <a:ext cx="1802400" cy="1405500"/>
          </a:xfrm>
          <a:prstGeom prst="rect">
            <a:avLst/>
          </a:prstGeom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역할 : 3d 모델링, VOCA 작업</a:t>
            </a:r>
            <a:endParaRPr sz="13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461525" y="440500"/>
            <a:ext cx="21387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프로젝트 개요</a:t>
            </a:r>
            <a:endParaRPr b="1" sz="2400"/>
          </a:p>
        </p:txBody>
      </p:sp>
      <p:sp>
        <p:nvSpPr>
          <p:cNvPr id="168" name="Google Shape;168;p16"/>
          <p:cNvSpPr txBox="1"/>
          <p:nvPr>
            <p:ph type="title"/>
          </p:nvPr>
        </p:nvSpPr>
        <p:spPr>
          <a:xfrm>
            <a:off x="2740275" y="482488"/>
            <a:ext cx="20052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프로젝트 선정배경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69" name="Google Shape;1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25" y="1039275"/>
            <a:ext cx="6034184" cy="18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75" y="3025975"/>
            <a:ext cx="2690689" cy="18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/>
          <p:nvPr>
            <p:ph type="title"/>
          </p:nvPr>
        </p:nvSpPr>
        <p:spPr>
          <a:xfrm>
            <a:off x="3836250" y="3184075"/>
            <a:ext cx="47598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화면 읽기 프로그램을 따로 사용해야하는 것을 보고는 이 프로젝트를 계획했다.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모든 사용자들이 편하게 사용하고 범용성이 넓게  방향을 정하고 움직였다.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461525" y="440500"/>
            <a:ext cx="21387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프로젝트 개요</a:t>
            </a:r>
            <a:endParaRPr b="1" sz="2400"/>
          </a:p>
        </p:txBody>
      </p:sp>
      <p:sp>
        <p:nvSpPr>
          <p:cNvPr id="177" name="Google Shape;177;p17"/>
          <p:cNvSpPr txBox="1"/>
          <p:nvPr>
            <p:ph type="title"/>
          </p:nvPr>
        </p:nvSpPr>
        <p:spPr>
          <a:xfrm>
            <a:off x="2740275" y="482500"/>
            <a:ext cx="20652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프로젝트 구현내용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78" name="Google Shape;1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13" y="971810"/>
            <a:ext cx="1484834" cy="1373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/>
          <p:nvPr/>
        </p:nvSpPr>
        <p:spPr>
          <a:xfrm>
            <a:off x="2993671" y="1580012"/>
            <a:ext cx="3699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311" y="971800"/>
            <a:ext cx="1484833" cy="138754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/>
          <p:nvPr/>
        </p:nvSpPr>
        <p:spPr>
          <a:xfrm>
            <a:off x="5335865" y="1580012"/>
            <a:ext cx="3699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503" y="1049362"/>
            <a:ext cx="2029384" cy="123246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>
            <p:ph type="title"/>
          </p:nvPr>
        </p:nvSpPr>
        <p:spPr>
          <a:xfrm>
            <a:off x="1264282" y="2607710"/>
            <a:ext cx="1629600" cy="503400"/>
          </a:xfrm>
          <a:prstGeom prst="rect">
            <a:avLst/>
          </a:prstGeom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프로그램 및 행동을 명령 한다.</a:t>
            </a:r>
            <a:endParaRPr sz="13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84" name="Google Shape;184;p17"/>
          <p:cNvSpPr txBox="1"/>
          <p:nvPr>
            <p:ph type="title"/>
          </p:nvPr>
        </p:nvSpPr>
        <p:spPr>
          <a:xfrm>
            <a:off x="3363575" y="2607700"/>
            <a:ext cx="2209800" cy="503400"/>
          </a:xfrm>
          <a:prstGeom prst="rect">
            <a:avLst/>
          </a:prstGeom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stt로 인식, 명령을 수행하고 tts로 알려준다.</a:t>
            </a:r>
            <a:endParaRPr sz="13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6149500" y="2715725"/>
            <a:ext cx="1829400" cy="301500"/>
          </a:xfrm>
          <a:prstGeom prst="rect">
            <a:avLst/>
          </a:prstGeom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결과와 음성을 듣는다.</a:t>
            </a:r>
            <a:endParaRPr sz="13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86" name="Google Shape;186;p17"/>
          <p:cNvSpPr txBox="1"/>
          <p:nvPr>
            <p:ph type="title"/>
          </p:nvPr>
        </p:nvSpPr>
        <p:spPr>
          <a:xfrm>
            <a:off x="734425" y="3604650"/>
            <a:ext cx="6897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예시)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87" name="Google Shape;1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925" y="3210914"/>
            <a:ext cx="1284050" cy="11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/>
          <p:nvPr/>
        </p:nvSpPr>
        <p:spPr>
          <a:xfrm>
            <a:off x="2752621" y="3719262"/>
            <a:ext cx="3699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 txBox="1"/>
          <p:nvPr>
            <p:ph type="title"/>
          </p:nvPr>
        </p:nvSpPr>
        <p:spPr>
          <a:xfrm>
            <a:off x="2062925" y="3318775"/>
            <a:ext cx="6897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크롬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90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672" y="3254838"/>
            <a:ext cx="1177277" cy="11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/>
          <p:nvPr/>
        </p:nvSpPr>
        <p:spPr>
          <a:xfrm>
            <a:off x="4514096" y="3719274"/>
            <a:ext cx="3699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0493" y="3254849"/>
            <a:ext cx="1446807" cy="11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 txBox="1"/>
          <p:nvPr>
            <p:ph type="title"/>
          </p:nvPr>
        </p:nvSpPr>
        <p:spPr>
          <a:xfrm>
            <a:off x="1027382" y="4398910"/>
            <a:ext cx="1629600" cy="503400"/>
          </a:xfrm>
          <a:prstGeom prst="rect">
            <a:avLst/>
          </a:prstGeom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프로그램 및 행동을 명령 한다.</a:t>
            </a:r>
            <a:endParaRPr sz="13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94" name="Google Shape;194;p17"/>
          <p:cNvSpPr txBox="1"/>
          <p:nvPr>
            <p:ph type="title"/>
          </p:nvPr>
        </p:nvSpPr>
        <p:spPr>
          <a:xfrm>
            <a:off x="3003525" y="4471800"/>
            <a:ext cx="1549800" cy="301500"/>
          </a:xfrm>
          <a:prstGeom prst="rect">
            <a:avLst/>
          </a:prstGeom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인식하고 명령수행</a:t>
            </a:r>
            <a:endParaRPr sz="13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95" name="Google Shape;195;p17"/>
          <p:cNvSpPr txBox="1"/>
          <p:nvPr>
            <p:ph type="title"/>
          </p:nvPr>
        </p:nvSpPr>
        <p:spPr>
          <a:xfrm>
            <a:off x="4924750" y="4398900"/>
            <a:ext cx="1284000" cy="503400"/>
          </a:xfrm>
          <a:prstGeom prst="rect">
            <a:avLst/>
          </a:prstGeom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크롬 열어주고 말로 알려줌</a:t>
            </a:r>
            <a:endParaRPr sz="13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96" name="Google Shape;1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5475" y="3386188"/>
            <a:ext cx="1378969" cy="83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/>
          <p:nvPr>
            <p:ph type="title"/>
          </p:nvPr>
        </p:nvSpPr>
        <p:spPr>
          <a:xfrm>
            <a:off x="6580175" y="4471800"/>
            <a:ext cx="1829400" cy="301500"/>
          </a:xfrm>
          <a:prstGeom prst="rect">
            <a:avLst/>
          </a:prstGeom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결과와 음성을 듣는다.</a:t>
            </a:r>
            <a:endParaRPr sz="13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6118196" y="3719274"/>
            <a:ext cx="3699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461525" y="440500"/>
            <a:ext cx="21387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프로젝트 개요</a:t>
            </a:r>
            <a:endParaRPr b="1" sz="2400"/>
          </a:p>
        </p:txBody>
      </p:sp>
      <p:sp>
        <p:nvSpPr>
          <p:cNvPr id="204" name="Google Shape;204;p18"/>
          <p:cNvSpPr txBox="1"/>
          <p:nvPr>
            <p:ph type="title"/>
          </p:nvPr>
        </p:nvSpPr>
        <p:spPr>
          <a:xfrm>
            <a:off x="2740275" y="482500"/>
            <a:ext cx="23028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개발 모듈 및 프로그램 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05" name="Google Shape;2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75" y="971800"/>
            <a:ext cx="6599850" cy="37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/>
          <p:nvPr>
            <p:ph type="title"/>
          </p:nvPr>
        </p:nvSpPr>
        <p:spPr>
          <a:xfrm>
            <a:off x="1485313" y="2496425"/>
            <a:ext cx="5403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VITS</a:t>
            </a:r>
            <a:endParaRPr sz="12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50" y="1018913"/>
            <a:ext cx="2614451" cy="198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/>
          <p:nvPr>
            <p:ph type="title"/>
          </p:nvPr>
        </p:nvSpPr>
        <p:spPr>
          <a:xfrm>
            <a:off x="461525" y="440500"/>
            <a:ext cx="21387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프로젝트 개요</a:t>
            </a:r>
            <a:endParaRPr b="1" sz="2400"/>
          </a:p>
        </p:txBody>
      </p:sp>
      <p:sp>
        <p:nvSpPr>
          <p:cNvPr id="213" name="Google Shape;213;p19"/>
          <p:cNvSpPr txBox="1"/>
          <p:nvPr>
            <p:ph type="title"/>
          </p:nvPr>
        </p:nvSpPr>
        <p:spPr>
          <a:xfrm>
            <a:off x="2740275" y="482500"/>
            <a:ext cx="23028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개발 모듈 및 프로그램 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14" name="Google Shape;214;p19"/>
          <p:cNvSpPr txBox="1"/>
          <p:nvPr>
            <p:ph type="title"/>
          </p:nvPr>
        </p:nvSpPr>
        <p:spPr>
          <a:xfrm>
            <a:off x="616575" y="3392000"/>
            <a:ext cx="23028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666666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한글을 8000시간 학습을 돌린 모듈이라 성능이 매우 좋다.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15" name="Google Shape;215;p19"/>
          <p:cNvSpPr txBox="1"/>
          <p:nvPr>
            <p:ph type="title"/>
          </p:nvPr>
        </p:nvSpPr>
        <p:spPr>
          <a:xfrm>
            <a:off x="1359831" y="3047275"/>
            <a:ext cx="8163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Whisper</a:t>
            </a:r>
            <a:endParaRPr sz="12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16" name="Google Shape;2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700" y="971798"/>
            <a:ext cx="2195049" cy="10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175" y="2524620"/>
            <a:ext cx="3700100" cy="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>
            <p:ph type="title"/>
          </p:nvPr>
        </p:nvSpPr>
        <p:spPr>
          <a:xfrm>
            <a:off x="5299625" y="2148175"/>
            <a:ext cx="7212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g2pk2</a:t>
            </a:r>
            <a:endParaRPr sz="12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19" name="Google Shape;2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121" y="3047263"/>
            <a:ext cx="4120216" cy="10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>
            <p:ph type="title"/>
          </p:nvPr>
        </p:nvSpPr>
        <p:spPr>
          <a:xfrm>
            <a:off x="3443250" y="4312925"/>
            <a:ext cx="43158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한국 음성 데이터를 학습 시킬 때 많이 쓰이는 데이터 셋이다.</a:t>
            </a:r>
            <a:endParaRPr sz="12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type="title"/>
          </p:nvPr>
        </p:nvSpPr>
        <p:spPr>
          <a:xfrm>
            <a:off x="461525" y="440500"/>
            <a:ext cx="27003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kss 파일 사전학습</a:t>
            </a:r>
            <a:endParaRPr b="1" sz="2400"/>
          </a:p>
        </p:txBody>
      </p:sp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25" y="971800"/>
            <a:ext cx="53911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 txBox="1"/>
          <p:nvPr>
            <p:ph type="title"/>
          </p:nvPr>
        </p:nvSpPr>
        <p:spPr>
          <a:xfrm>
            <a:off x="999200" y="3797125"/>
            <a:ext cx="43158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시간이 좀 부족한 관계로 17만3천번 밖에 학습을 못시켰다.</a:t>
            </a:r>
            <a:endParaRPr sz="12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350" y="971800"/>
            <a:ext cx="16287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0"/>
          <p:cNvSpPr txBox="1"/>
          <p:nvPr>
            <p:ph type="title"/>
          </p:nvPr>
        </p:nvSpPr>
        <p:spPr>
          <a:xfrm>
            <a:off x="6585438" y="3499525"/>
            <a:ext cx="1716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파인튜닝한 결과물들</a:t>
            </a:r>
            <a:endParaRPr sz="12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>
            <p:ph type="title"/>
          </p:nvPr>
        </p:nvSpPr>
        <p:spPr>
          <a:xfrm>
            <a:off x="461525" y="440500"/>
            <a:ext cx="21387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666666"/>
                </a:solidFill>
              </a:rPr>
              <a:t>전처리 과정</a:t>
            </a:r>
            <a:endParaRPr b="1" sz="2400"/>
          </a:p>
        </p:txBody>
      </p:sp>
      <p:sp>
        <p:nvSpPr>
          <p:cNvPr id="235" name="Google Shape;235;p21"/>
          <p:cNvSpPr txBox="1"/>
          <p:nvPr>
            <p:ph type="title"/>
          </p:nvPr>
        </p:nvSpPr>
        <p:spPr>
          <a:xfrm>
            <a:off x="2289925" y="482500"/>
            <a:ext cx="20742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Nunito Black"/>
                <a:ea typeface="Nunito Black"/>
                <a:cs typeface="Nunito Black"/>
                <a:sym typeface="Nunito Black"/>
              </a:rPr>
              <a:t>· </a:t>
            </a:r>
            <a:r>
              <a:rPr lang="ko" sz="1600">
                <a:solidFill>
                  <a:srgbClr val="666666"/>
                </a:solidFill>
                <a:latin typeface="Nunito Medium"/>
                <a:ea typeface="Nunito Medium"/>
                <a:cs typeface="Nunito Medium"/>
                <a:sym typeface="Nunito Medium"/>
              </a:rPr>
              <a:t>원클릭빗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36" name="Google Shape;2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112" y="882599"/>
            <a:ext cx="5299776" cy="354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>
            <p:ph type="title"/>
          </p:nvPr>
        </p:nvSpPr>
        <p:spPr>
          <a:xfrm>
            <a:off x="3075900" y="4370063"/>
            <a:ext cx="29922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666666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한번의 클릭으로 데이터 전처리부터 VITS 훈련까지 되는 모듈을 사용하였다.</a:t>
            </a:r>
            <a:endParaRPr sz="1600">
              <a:solidFill>
                <a:srgbClr val="666666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